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7" r:id="rId4"/>
    <p:sldId id="258" r:id="rId5"/>
    <p:sldId id="259" r:id="rId6"/>
    <p:sldId id="261" r:id="rId7"/>
    <p:sldId id="260" r:id="rId8"/>
    <p:sldId id="264" r:id="rId9"/>
    <p:sldId id="265" r:id="rId10"/>
    <p:sldId id="266" r:id="rId11"/>
    <p:sldId id="267" r:id="rId12"/>
    <p:sldId id="268" r:id="rId13"/>
    <p:sldId id="276" r:id="rId14"/>
    <p:sldId id="281" r:id="rId15"/>
    <p:sldId id="270" r:id="rId16"/>
    <p:sldId id="269" r:id="rId17"/>
    <p:sldId id="271" r:id="rId18"/>
    <p:sldId id="272" r:id="rId19"/>
    <p:sldId id="282" r:id="rId20"/>
    <p:sldId id="273" r:id="rId21"/>
    <p:sldId id="274" r:id="rId22"/>
    <p:sldId id="275" r:id="rId23"/>
    <p:sldId id="278" r:id="rId24"/>
    <p:sldId id="279" r:id="rId25"/>
    <p:sldId id="280" r:id="rId2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204E3-72C9-4433-B6E0-5658B1ECCBAE}" type="datetimeFigureOut">
              <a:rPr lang="cs-CZ" smtClean="0"/>
              <a:t>08.04.2016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D4C9-AFC2-4878-850C-915473693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669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01A7E-2C80-4085-939D-03D942E0A777}" type="datetimeFigureOut">
              <a:rPr lang="cs-CZ" smtClean="0"/>
              <a:t>08.04.2016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1D2A8-C6E3-499C-A002-AA7F185A34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46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1737-A34B-4B6D-9003-A5E781947671}" type="datetime1">
              <a:rPr lang="cs-CZ" smtClean="0"/>
              <a:t>08.04.2016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90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BAE3C-4E9F-4504-8525-94CC9122D91B}" type="datetime1">
              <a:rPr lang="cs-CZ" smtClean="0"/>
              <a:t>08.04.2016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804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45FDD-2E68-4915-A709-1B201D66F481}" type="datetime1">
              <a:rPr lang="cs-CZ" smtClean="0"/>
              <a:t>08.04.2016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558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92715-28C9-4364-A4B5-58CBEB0AC862}" type="datetime1">
              <a:rPr lang="cs-CZ" smtClean="0"/>
              <a:t>08.04.2016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0321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90CA9-DA35-4188-AC86-DE20D71CABCB}" type="datetime1">
              <a:rPr lang="cs-CZ" smtClean="0"/>
              <a:t>08.04.2016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9555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7C4D-69BA-4A39-86F4-B5B01DBE936E}" type="datetime1">
              <a:rPr lang="cs-CZ" smtClean="0"/>
              <a:t>08.04.2016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670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11EAF-77E4-466F-AC16-F1214BBB3D1D}" type="datetime1">
              <a:rPr lang="cs-CZ" smtClean="0"/>
              <a:t>08.04.2016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682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8CF9-3741-47B5-A18B-A208B11A3BA1}" type="datetime1">
              <a:rPr lang="cs-CZ" smtClean="0"/>
              <a:t>08.04.2016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17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5C1-A19C-4046-9E29-14640CD61733}" type="datetime1">
              <a:rPr lang="cs-CZ" smtClean="0"/>
              <a:t>08.04.2016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10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15EF-C2E0-425C-8B30-0D8F33012C28}" type="datetime1">
              <a:rPr lang="cs-CZ" smtClean="0"/>
              <a:t>08.04.2016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8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F9AC0-CE7C-41EB-BA14-47038F89D769}" type="datetime1">
              <a:rPr lang="cs-CZ" smtClean="0"/>
              <a:t>08.04.2016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38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C414-D810-4F69-9B8F-6D89D519D9B9}" type="datetime1">
              <a:rPr lang="cs-CZ" smtClean="0"/>
              <a:t>08.04.2016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775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C32C9-2615-4368-95AB-3FCCA1CF37E6}" type="datetime1">
              <a:rPr lang="cs-CZ" smtClean="0"/>
              <a:t>08.04.2016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06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0EC3-2495-41B7-8739-EB1819AB157D}" type="datetime1">
              <a:rPr lang="cs-CZ" smtClean="0"/>
              <a:t>08.04.2016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08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76B5-969F-4D62-886D-A0C1A1C45BC8}" type="datetime1">
              <a:rPr lang="cs-CZ" smtClean="0"/>
              <a:t>08.04.2016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01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13E1-C2B4-4E93-AEBF-3FE0A372BEDD}" type="datetime1">
              <a:rPr lang="cs-CZ" smtClean="0"/>
              <a:t>08.04.2016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24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3137D-617F-49D1-BB19-85C8209B4B7C}" type="datetime1">
              <a:rPr lang="cs-CZ" smtClean="0"/>
              <a:t>08.04.2016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B9F919-F884-4025-8073-AA3B588EFA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61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kdutrebic" TargetMode="External"/><Relationship Id="rId2" Type="http://schemas.openxmlformats.org/officeDocument/2006/relationships/hyperlink" Target="http://www.kdutrebic.cz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83226" y="3087329"/>
            <a:ext cx="9684774" cy="3510116"/>
          </a:xfrm>
          <a:noFill/>
        </p:spPr>
        <p:txBody>
          <a:bodyPr>
            <a:normAutofit fontScale="77500" lnSpcReduction="20000"/>
          </a:bodyPr>
          <a:lstStyle/>
          <a:p>
            <a:pPr algn="ctr">
              <a:lnSpc>
                <a:spcPct val="170000"/>
              </a:lnSpc>
            </a:pPr>
            <a:r>
              <a:rPr lang="cs-CZ" sz="7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Výroční členská schůze MěO KDU-ČSL Třebíč</a:t>
            </a:r>
          </a:p>
          <a:p>
            <a:pPr algn="ctr"/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7.4.2016</a:t>
            </a:r>
          </a:p>
          <a:p>
            <a:pPr algn="ctr"/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Bc. Miroslav Krupica, MSc.</a:t>
            </a: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242" y="271923"/>
            <a:ext cx="4005516" cy="25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853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členské základny - Patronáty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10</a:t>
            </a:fld>
            <a:endParaRPr lang="cs-CZ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15138"/>
              </p:ext>
            </p:extLst>
          </p:nvPr>
        </p:nvGraphicFramePr>
        <p:xfrm>
          <a:off x="367645" y="1318260"/>
          <a:ext cx="6941562" cy="5539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9562">
                  <a:extLst>
                    <a:ext uri="{9D8B030D-6E8A-4147-A177-3AD203B41FA5}">
                      <a16:colId xmlns:a16="http://schemas.microsoft.com/office/drawing/2014/main" val="3627405357"/>
                    </a:ext>
                  </a:extLst>
                </a:gridCol>
                <a:gridCol w="3492000">
                  <a:extLst>
                    <a:ext uri="{9D8B030D-6E8A-4147-A177-3AD203B41FA5}">
                      <a16:colId xmlns:a16="http://schemas.microsoft.com/office/drawing/2014/main" val="520069011"/>
                    </a:ext>
                  </a:extLst>
                </a:gridCol>
              </a:tblGrid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Karas Jiří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763560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Jará Marie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Domov důchodců </a:t>
                      </a:r>
                      <a:r>
                        <a:rPr lang="cs-CZ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Manž</a:t>
                      </a:r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Curieových 603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117181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Zimmermannová Marie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Domov důchodců </a:t>
                      </a:r>
                      <a:r>
                        <a:rPr lang="cs-CZ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Manž</a:t>
                      </a:r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Curieových 603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845900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Ševčíková Věra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Domov důchodců </a:t>
                      </a:r>
                      <a:r>
                        <a:rPr lang="cs-CZ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Manž</a:t>
                      </a:r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Curieových 603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99236"/>
                  </a:ext>
                </a:extLst>
              </a:tr>
              <a:tr h="27249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Černá Emilie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Domov důchodců, </a:t>
                      </a:r>
                      <a:r>
                        <a:rPr lang="cs-CZ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Manž</a:t>
                      </a:r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Curieových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724365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Dudíková Marie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491213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Boček Josef, Mgr.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Myslbekova 462/3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481992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Caha Václav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Velkomezířícká</a:t>
                      </a:r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57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150813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Dočekalová Františka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Ptáčov</a:t>
                      </a:r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264853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Polická Marie</a:t>
                      </a:r>
                      <a:endParaRPr lang="cs-CZ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Ptáčov</a:t>
                      </a:r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482274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Polický Josef, Ing.</a:t>
                      </a:r>
                      <a:endParaRPr lang="cs-CZ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Ptáčov</a:t>
                      </a:r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619589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Bublan Jiří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735863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Mezlík Stanislav, MUDr.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Kmochova 467/26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168851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Laštovička Jan, JUDr. PhDr.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Kpt.Nálepky</a:t>
                      </a:r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610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571886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Bublan Josef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Jiráskova 19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226064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Bublanová</a:t>
                      </a:r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Libuše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Jiráskova 19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424188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Černý Rostislav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587668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Nováková Marie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Janouškova 12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47701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Cahová Luisa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Martinské 6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525605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Nahodilová Jarmila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Zborovská 17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764533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Cinková Pavla</a:t>
                      </a:r>
                      <a:endParaRPr lang="cs-CZ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Zahradníčkova 905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017384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Jurková Marie</a:t>
                      </a:r>
                      <a:endParaRPr lang="cs-CZ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Vltavínská 1376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81" marR="6981" marT="6981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81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376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členské základny - Patronáty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11</a:t>
            </a:fld>
            <a:endParaRPr lang="cs-CZ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383088"/>
              </p:ext>
            </p:extLst>
          </p:nvPr>
        </p:nvGraphicFramePr>
        <p:xfrm>
          <a:off x="377073" y="1343317"/>
          <a:ext cx="5772865" cy="5330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4865">
                  <a:extLst>
                    <a:ext uri="{9D8B030D-6E8A-4147-A177-3AD203B41FA5}">
                      <a16:colId xmlns:a16="http://schemas.microsoft.com/office/drawing/2014/main" val="1315369329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2113521186"/>
                    </a:ext>
                  </a:extLst>
                </a:gridCol>
              </a:tblGrid>
              <a:tr h="30349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Šebelová Miloslava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992252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Heralecká Marie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Březinova 16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70016"/>
                  </a:ext>
                </a:extLst>
              </a:tr>
              <a:tr h="30349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Bártová Věroslava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Sedlákova 13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569687"/>
                  </a:ext>
                </a:extLst>
              </a:tr>
              <a:tr h="30349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Krupica Miroslav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718107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Homola Ludvík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Esperantistů 4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26830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Bezecný Josef, MUDr.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Karlovo n. 23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168121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Divišová Marie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Lesní 835/8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789602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Urbanová Zdeňka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Lidická 837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782161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Vaněk Miroslav</a:t>
                      </a:r>
                      <a:endParaRPr lang="cs-CZ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Lipová 16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690568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Vaněk Martin</a:t>
                      </a:r>
                      <a:endParaRPr lang="cs-CZ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Třebíč, Lipová 16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676589"/>
                  </a:ext>
                </a:extLst>
              </a:tr>
              <a:tr h="30349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Falkenauerová Marie</a:t>
                      </a:r>
                      <a:endParaRPr lang="cs-CZ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Zahraničního odboje 937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645812"/>
                  </a:ext>
                </a:extLst>
              </a:tr>
              <a:tr h="30349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Jurka Jaroslav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699128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Pejzlová Marie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J.Suka 89/36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324020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Pejzl Karel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J.Suka 89/36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431024"/>
                  </a:ext>
                </a:extLst>
              </a:tr>
              <a:tr h="30349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Dvořáková Jaroslava</a:t>
                      </a:r>
                      <a:endParaRPr lang="cs-CZ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Luční 15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429776"/>
                  </a:ext>
                </a:extLst>
              </a:tr>
              <a:tr h="30349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Šumpela Oldřich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470758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Šumpelová Marie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Číměř 39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492008"/>
                  </a:ext>
                </a:extLst>
              </a:tr>
              <a:tr h="30349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Šumpela Oldřich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Číměř 39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051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00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členské základny - Patronáty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12</a:t>
            </a:fld>
            <a:endParaRPr lang="cs-CZ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60947"/>
              </p:ext>
            </p:extLst>
          </p:nvPr>
        </p:nvGraphicFramePr>
        <p:xfrm>
          <a:off x="379403" y="1433880"/>
          <a:ext cx="7174533" cy="5150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2533">
                  <a:extLst>
                    <a:ext uri="{9D8B030D-6E8A-4147-A177-3AD203B41FA5}">
                      <a16:colId xmlns:a16="http://schemas.microsoft.com/office/drawing/2014/main" val="1735051234"/>
                    </a:ext>
                  </a:extLst>
                </a:gridCol>
                <a:gridCol w="3852000">
                  <a:extLst>
                    <a:ext uri="{9D8B030D-6E8A-4147-A177-3AD203B41FA5}">
                      <a16:colId xmlns:a16="http://schemas.microsoft.com/office/drawing/2014/main" val="1860980623"/>
                    </a:ext>
                  </a:extLst>
                </a:gridCol>
              </a:tblGrid>
              <a:tr h="32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Nováková Marie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900674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Ráček Jan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Čeloudova 1105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963269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Špačková Alena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Čeloudova 1110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767148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Nováčková Marie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Okrajová 1080/19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170827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Kopečný Jaroslav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Demlova 975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074974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Džubáková</a:t>
                      </a:r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Marie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Družstevní 1089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667873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Štěpničková Ludmila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507103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Michalová Marie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Obránců míru 453/28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568702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Kučerová Anna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Dům s pečovatelskou službou Fr. Hrubína 10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55435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Kampasová Libuše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Jelínková 25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31882"/>
                  </a:ext>
                </a:extLst>
              </a:tr>
              <a:tr h="31476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Rašovská Karla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Benešova 509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937484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Velebová Marie, Mgr.</a:t>
                      </a:r>
                      <a:endParaRPr lang="cs-CZ" sz="1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Kapitána Jaroše 1078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389985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Pavel Janata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85043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Dokulil Miroslav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Zdislavina 19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316817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Olga Bendová</a:t>
                      </a:r>
                      <a:endParaRPr lang="cs-CZ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299748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Bartes Miroslav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Polanka 11</a:t>
                      </a:r>
                      <a:endParaRPr lang="cs-CZ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745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187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členské základny 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7652233" cy="4966915"/>
          </a:xfrm>
          <a:noFill/>
        </p:spPr>
        <p:txBody>
          <a:bodyPr>
            <a:normAutofit/>
          </a:bodyPr>
          <a:lstStyle/>
          <a:p>
            <a:pPr algn="ctr">
              <a:lnSpc>
                <a:spcPct val="170000"/>
              </a:lnSpc>
            </a:pP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 členských příspěvků </a:t>
            </a:r>
          </a:p>
          <a:p>
            <a:pPr algn="ctr">
              <a:lnSpc>
                <a:spcPct val="170000"/>
              </a:lnSpc>
            </a:pPr>
            <a:r>
              <a:rPr lang="cs-CZ" sz="3600" b="1" dirty="0">
                <a:solidFill>
                  <a:sysClr val="windowText" lastClr="000000"/>
                </a:solidFill>
              </a:rPr>
              <a:t>44 členů nezaplatilo členský příspěvek v roce 2015 </a:t>
            </a:r>
            <a:r>
              <a:rPr lang="cs-CZ" sz="4000" b="1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</a:t>
            </a:r>
          </a:p>
          <a:p>
            <a:pPr algn="ctr"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988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Přednášky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7652233" cy="4966915"/>
          </a:xfrm>
          <a:noFill/>
        </p:spPr>
        <p:txBody>
          <a:bodyPr>
            <a:normAutofit fontScale="62500" lnSpcReduction="20000"/>
          </a:bodyPr>
          <a:lstStyle/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13.2.2015 proběhlo 6 přednášek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Podařilo se získat finanční prostředky na financování přednášek z Grantového fondu Krajské organizace KDU-ČSL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2015 jsme čerpali 10 000 Kč – 3x plošný barevný inzerát v Horáckých novinách</a:t>
            </a:r>
          </a:p>
          <a:p>
            <a:pPr marL="571500" indent="-5715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 roce 2016 jsme čerpali 4 184 Kč - </a:t>
            </a:r>
            <a:r>
              <a:rPr lang="cs-CZ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cs-CZ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plošný barevný inzerát v Horáckých novinách</a:t>
            </a:r>
            <a:endParaRPr lang="cs-CZ" sz="40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205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518475"/>
            <a:ext cx="9389806" cy="1008668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Přednáška 24.3.2015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15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8" y="1231180"/>
            <a:ext cx="4179143" cy="562682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228" y="4372584"/>
            <a:ext cx="3988539" cy="244105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228" y="1215125"/>
            <a:ext cx="4005198" cy="30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98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565609"/>
            <a:ext cx="9389806" cy="961534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Přednáška 24.4.2015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16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0" y="1383365"/>
            <a:ext cx="3947515" cy="54987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231" y="1344361"/>
            <a:ext cx="4072843" cy="26397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231" y="4034393"/>
            <a:ext cx="4072843" cy="284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06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518475"/>
            <a:ext cx="9389806" cy="1008668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Přednáška 11.9.2015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17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6" y="1155037"/>
            <a:ext cx="3924261" cy="57029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908" y="1054961"/>
            <a:ext cx="4471840" cy="27292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908" y="3865370"/>
            <a:ext cx="4471840" cy="298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52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518475"/>
            <a:ext cx="9389806" cy="1008668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Přednáška 16.10.2015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18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6" y="1103950"/>
            <a:ext cx="3927139" cy="57540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491" y="1018182"/>
            <a:ext cx="4190715" cy="31998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492" y="4308049"/>
            <a:ext cx="4190715" cy="25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41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518475"/>
            <a:ext cx="9389806" cy="1008668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Přednáška 26.11.2015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19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24" y="1022809"/>
            <a:ext cx="4061119" cy="30887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513" y="4186830"/>
            <a:ext cx="4066330" cy="259811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36" y="1068339"/>
            <a:ext cx="3890859" cy="56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6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816078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Přehled činnosti MěO od 13.2.2015 do 31.3.2016</a:t>
            </a:r>
            <a:br>
              <a:rPr lang="cs-CZ" b="1" dirty="0">
                <a:solidFill>
                  <a:srgbClr val="0070C0"/>
                </a:solidFill>
              </a:rPr>
            </a:b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900765"/>
            <a:ext cx="8988867" cy="4867680"/>
          </a:xfrm>
          <a:noFill/>
        </p:spPr>
        <p:txBody>
          <a:bodyPr>
            <a:normAutofit fontScale="55000" lnSpcReduction="20000"/>
          </a:bodyPr>
          <a:lstStyle/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Prezentace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Jednání výboru MěO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Práce v Krajském výboru, Okresním výboru, Volebním štábu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Radnice a zastupitelstvo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Výbory zřízené při zastupitelstvu a radě města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Rekonstrukce okresní kanceláře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členské základny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Přednášky</a:t>
            </a: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907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518475"/>
            <a:ext cx="9389806" cy="1008668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Přednáška 21.1.2016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20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6" y="1125776"/>
            <a:ext cx="4332494" cy="57322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578" y="1125776"/>
            <a:ext cx="4213628" cy="31299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578" y="4500661"/>
            <a:ext cx="4222628" cy="23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69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518475"/>
            <a:ext cx="9389806" cy="1008668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Přednáška 22.3.2016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21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" y="1162050"/>
            <a:ext cx="4219575" cy="56959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529" y="1162050"/>
            <a:ext cx="4099679" cy="296087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531" y="4192874"/>
            <a:ext cx="4099678" cy="26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48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885713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 činnosti od 7.4. do 31.12. 2016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018094"/>
            <a:ext cx="10895054" cy="5839905"/>
          </a:xfrm>
          <a:noFill/>
        </p:spPr>
        <p:txBody>
          <a:bodyPr>
            <a:normAutofit fontScale="32500" lnSpcReduction="20000"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5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 členských příspěvků – musíme zlepšit výběr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5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Pracovat na získání seriózních nových členů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5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Přednášky – cca 4x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5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Rozdávání čokoládových srdíček a přání na den matek 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5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Autobusový zájezd do Klášterce nad Orlicí a Neratova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5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Poskytnutí skákacího hradu KDU-ČSL na farní den v bazilice a u Kostelíčka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5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Aktivní podpora volební kampaně Krajských voleb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5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Opravy drobných sakrálních památek – plán oprav na další roky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5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Pomoc s výměnou oken, úklidem, vymalování v okresní kanceláři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410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Přednáška 12.5.2016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404594"/>
            <a:ext cx="10895054" cy="5453406"/>
          </a:xfrm>
          <a:noFill/>
        </p:spPr>
        <p:txBody>
          <a:bodyPr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23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40" y="1369375"/>
            <a:ext cx="3861019" cy="549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4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Autobusový zájezd 11.6.2016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404594"/>
            <a:ext cx="10895054" cy="5453406"/>
          </a:xfrm>
          <a:noFill/>
        </p:spPr>
        <p:txBody>
          <a:bodyPr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24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82" y="1330345"/>
            <a:ext cx="3867428" cy="55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68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2205872"/>
            <a:ext cx="9389806" cy="4652128"/>
          </a:xfrm>
          <a:noFill/>
        </p:spPr>
        <p:txBody>
          <a:bodyPr>
            <a:normAutofit fontScale="92500" lnSpcReduction="20000"/>
          </a:bodyPr>
          <a:lstStyle/>
          <a:p>
            <a:pPr algn="ctr">
              <a:lnSpc>
                <a:spcPct val="170000"/>
              </a:lnSpc>
            </a:pPr>
            <a:r>
              <a:rPr lang="cs-CZ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pozornost, spolupráci a Váš čas.</a:t>
            </a:r>
          </a:p>
          <a:p>
            <a:pPr algn="ctr">
              <a:lnSpc>
                <a:spcPct val="170000"/>
              </a:lnSpc>
            </a:pPr>
            <a:r>
              <a:rPr lang="cs-CZ" sz="4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Přeji Vám krásné jarní dny, plné pohody a klidu.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68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816078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Prezentace</a:t>
            </a: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900765"/>
            <a:ext cx="8988867" cy="4140597"/>
          </a:xfrm>
          <a:noFill/>
        </p:spPr>
        <p:txBody>
          <a:bodyPr>
            <a:normAutofit fontScale="70000" lnSpcReduction="20000"/>
          </a:bodyPr>
          <a:lstStyle/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Webové stránky </a:t>
            </a: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www.kdutrebic.cz</a:t>
            </a:r>
            <a:endParaRPr lang="cs-CZ" sz="3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</a:t>
            </a:r>
            <a:r>
              <a:rPr lang="cs-CZ" sz="36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www.facebook.com/kdutrebic</a:t>
            </a:r>
            <a:endParaRPr lang="cs-CZ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Vývěska na náměstí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Příspěvky v HORÁCI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Inzeráty v Horáckých novinách – financováno z grantu a OK</a:t>
            </a: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39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816078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Jednání výboru MěO od 13.2.2015 do 31.3.2016</a:t>
            </a: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900765"/>
            <a:ext cx="8988867" cy="4957235"/>
          </a:xfrm>
          <a:noFill/>
        </p:spPr>
        <p:txBody>
          <a:bodyPr>
            <a:normAutofit lnSpcReduction="10000"/>
          </a:bodyPr>
          <a:lstStyle/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Celkem bylo 7 jednání výboru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Všichni členové výboru dostávají zápis z výboru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Účast členů výboru je velmi dobrá – děkuji za to!</a:t>
            </a: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86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1593536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Práce v Krajském výboru, Okresním výboru, Volebním štábu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900765"/>
            <a:ext cx="8988867" cy="4773412"/>
          </a:xfrm>
          <a:noFill/>
        </p:spPr>
        <p:txBody>
          <a:bodyPr>
            <a:normAutofit fontScale="55000" lnSpcReduction="20000"/>
          </a:bodyPr>
          <a:lstStyle/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krajském výboru nás zastupuje Ing. Pavel Janata a Mgr. Marie Dudíková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okresním výboru nás zastupuje Ing. Pavel Janata, Mgr. Marie Dudíková, br. Oldřich Šumpela, Bc. Miroslav Krupica, MSc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volebním štábu ke krajským volbám nás zastupuje Mgr. Marie Dudíková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Nejvíce vytížená je Mgr. Marie Dudíková (náš poklad) zastupuje nás na všech úrovních krajské organizace a díky ní jsme vidět. Děkuji za to!</a:t>
            </a: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47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Radnice a zastupitelstvo</a:t>
            </a:r>
            <a:b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527142"/>
            <a:ext cx="8988867" cy="5147035"/>
          </a:xfrm>
          <a:noFill/>
        </p:spPr>
        <p:txBody>
          <a:bodyPr>
            <a:normAutofit fontScale="55000" lnSpcReduction="20000"/>
          </a:bodyPr>
          <a:lstStyle/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Starosta Ing. Pavel Janata, zastupitelé Ing. Josef Klíma a MUDr. Ondřej Križan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našeho zaměření se pokouší mimo mnoha jiné práce i o obnovení pravidelných oprav drobných sakrálních památek v majetku města </a:t>
            </a: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r>
              <a:rPr lang="cs-CZ" sz="3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Rekonzervační práce - Boží muka (Znojemská), sv. Jan Nepomucký u FÚ (vrátí se v 2017), sv. Florián – celkem vše 370 000 </a:t>
            </a:r>
            <a:r>
              <a:rPr lang="cs-CZ" sz="3700" b="1" cap="sm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Kč</a:t>
            </a:r>
            <a:endParaRPr lang="cs-CZ" sz="3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Kříž na mostě u FÚ</a:t>
            </a:r>
          </a:p>
          <a:p>
            <a:r>
              <a:rPr lang="cs-CZ" sz="3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Rekonzervační práce -  sochy sv. Václava u nemocnice – vrácena zpět </a:t>
            </a:r>
          </a:p>
          <a:p>
            <a:r>
              <a:rPr lang="cs-CZ" sz="3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bude po dokončení stavebních prací asi v 2018</a:t>
            </a: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570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1079769"/>
            <a:ext cx="9389806" cy="82099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Výbory a komise zřízené při zastupitelstvu a radě města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900765"/>
            <a:ext cx="8988867" cy="4773412"/>
          </a:xfrm>
          <a:noFill/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Font typeface="+mj-lt"/>
              <a:buAutoNum type="arabicPeriod"/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7</a:t>
            </a:fld>
            <a:endParaRPr lang="cs-CZ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66772"/>
              </p:ext>
            </p:extLst>
          </p:nvPr>
        </p:nvGraphicFramePr>
        <p:xfrm>
          <a:off x="486383" y="1606877"/>
          <a:ext cx="7549248" cy="4792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9821">
                  <a:extLst>
                    <a:ext uri="{9D8B030D-6E8A-4147-A177-3AD203B41FA5}">
                      <a16:colId xmlns:a16="http://schemas.microsoft.com/office/drawing/2014/main" val="607159580"/>
                    </a:ext>
                  </a:extLst>
                </a:gridCol>
                <a:gridCol w="2899427">
                  <a:extLst>
                    <a:ext uri="{9D8B030D-6E8A-4147-A177-3AD203B41FA5}">
                      <a16:colId xmlns:a16="http://schemas.microsoft.com/office/drawing/2014/main" val="3529562029"/>
                    </a:ext>
                  </a:extLst>
                </a:gridCol>
              </a:tblGrid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u="none" strike="noStrike" dirty="0">
                          <a:effectLst/>
                        </a:rPr>
                        <a:t>Výbor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u="none" strike="noStrike" dirty="0">
                          <a:effectLst/>
                        </a:rPr>
                        <a:t>Jméno a příjmení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049959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Finanční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Bc. Miroslav Krupica, MSc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967894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Kontrolní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Ing. Josef Klíma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09026"/>
                  </a:ext>
                </a:extLst>
              </a:tr>
              <a:tr h="144636">
                <a:tc>
                  <a:txBody>
                    <a:bodyPr/>
                    <a:lstStyle/>
                    <a:p>
                      <a:pPr algn="l" fontAlgn="b"/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62096448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u="none" strike="noStrike" dirty="0">
                          <a:effectLst/>
                        </a:rPr>
                        <a:t>Komise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1" u="none" strike="noStrike" dirty="0">
                          <a:effectLst/>
                        </a:rPr>
                        <a:t>Jméno a příjmení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670968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Sociální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Mgr. Marie Dudíková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129404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Cestovní ruch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Rostislav Černý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769382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Kulturní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JUDr. Ing. Jiří Karas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358884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>
                          <a:effectLst/>
                        </a:rPr>
                        <a:t>Rozvoj města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MUDr. Ondřej Križan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328517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Životní prostředí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Ing. Jiří Bublan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049083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>
                          <a:effectLst/>
                        </a:rPr>
                        <a:t>Dopravní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Ing. Josef Klíma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855136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u="none" strike="noStrike">
                          <a:effectLst/>
                        </a:rPr>
                        <a:t>Zdravé město a místní agenda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Olga Bendová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503026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>
                          <a:effectLst/>
                        </a:rPr>
                        <a:t>Prevence kriminality a drogové problematiky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Jaroslav Jurka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3301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>
                          <a:effectLst/>
                        </a:rPr>
                        <a:t>Pro zájmové aktivity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Ing. Ludmila Štěpničková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892014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>
                          <a:effectLst/>
                        </a:rPr>
                        <a:t>Majetková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Ing. Ludmila Veselá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532259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>
                          <a:effectLst/>
                        </a:rPr>
                        <a:t>Revitalizace Karlova náměstí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Ing. Jiří Bublan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743751"/>
                  </a:ext>
                </a:extLst>
              </a:tr>
              <a:tr h="2814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Sportovní komise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u="none" strike="noStrike" dirty="0">
                          <a:effectLst/>
                        </a:rPr>
                        <a:t>Bc. Naďa Karasová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975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34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Rekonstrukce okresní kanceláře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 fontScale="70000" lnSpcReduction="20000"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37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roce 2015 jsme se podíleli na zprostředkování výměny oken a žaluzií (strana od Komerční banky)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37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výměně oken jsme vlastními silami výrazně pomohli při malování a úklidu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37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Zprovoznili jsme a vymalovali obě toalety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37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tomto roce je naplánována výměna oken směrem na náměstí</a:t>
            </a: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0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559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136" y="904567"/>
            <a:ext cx="9389806" cy="622575"/>
          </a:xfrm>
        </p:spPr>
        <p:txBody>
          <a:bodyPr>
            <a:normAutofit fontScale="90000"/>
          </a:bodyPr>
          <a:lstStyle/>
          <a:p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br>
              <a:rPr lang="cs-CZ" sz="3300" b="1" dirty="0">
                <a:solidFill>
                  <a:sysClr val="windowText" lastClr="000000"/>
                </a:solidFill>
              </a:rPr>
            </a:br>
            <a:r>
              <a:rPr lang="cs-CZ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členské základny</a:t>
            </a: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>
          <a:xfrm>
            <a:off x="285136" y="1707262"/>
            <a:ext cx="8988867" cy="4966915"/>
          </a:xfrm>
          <a:noFill/>
        </p:spPr>
        <p:txBody>
          <a:bodyPr>
            <a:normAutofit/>
          </a:bodyPr>
          <a:lstStyle/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37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13.2.2015 jsme měli 91 členů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r>
              <a:rPr lang="cs-CZ" sz="37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7.4.2016 máme registrovaných 89 členů, věkový průměr 65 let</a:t>
            </a:r>
          </a:p>
          <a:p>
            <a:pPr marL="742950" indent="-742950">
              <a:lnSpc>
                <a:spcPct val="170000"/>
              </a:lnSpc>
              <a:buAutoNum type="arabicPeriod"/>
            </a:pPr>
            <a:endParaRPr lang="cs-CZ" sz="37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endParaRPr lang="cs-CZ" sz="3600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2" descr="Logo KDU ČSL  MěO Třebí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14" y="103696"/>
            <a:ext cx="1117855" cy="7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F919-F884-4025-8073-AA3B588EFA90}" type="slidenum">
              <a:rPr lang="cs-CZ" smtClean="0"/>
              <a:t>9</a:t>
            </a:fld>
            <a:endParaRPr lang="cs-CZ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780927"/>
              </p:ext>
            </p:extLst>
          </p:nvPr>
        </p:nvGraphicFramePr>
        <p:xfrm>
          <a:off x="1114694" y="4619131"/>
          <a:ext cx="9252000" cy="2131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68495747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42522156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95692776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62195391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80516578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4221392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77509891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6314508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425633804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86525730"/>
                    </a:ext>
                  </a:extLst>
                </a:gridCol>
              </a:tblGrid>
              <a:tr h="10657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Věk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19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29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39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49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59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69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79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89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99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842989"/>
                  </a:ext>
                </a:extLst>
              </a:tr>
              <a:tr h="10657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Počet</a:t>
                      </a:r>
                      <a:r>
                        <a:rPr lang="cs-CZ" sz="2800" b="1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členů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2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7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29299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601</TotalTime>
  <Words>845</Words>
  <Application>Microsoft Office PowerPoint</Application>
  <PresentationFormat>Širokoúhlá obrazovka</PresentationFormat>
  <Paragraphs>263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Arial</vt:lpstr>
      <vt:lpstr>Calibri</vt:lpstr>
      <vt:lpstr>Times New Roman</vt:lpstr>
      <vt:lpstr>Trebuchet MS</vt:lpstr>
      <vt:lpstr>Verdana</vt:lpstr>
      <vt:lpstr>Wingdings</vt:lpstr>
      <vt:lpstr>Wingdings 3</vt:lpstr>
      <vt:lpstr>Fazeta</vt:lpstr>
      <vt:lpstr>Prezentace aplikace PowerPoint</vt:lpstr>
      <vt:lpstr> Přehled činnosti MěO od 13.2.2015 do 31.3.2016 </vt:lpstr>
      <vt:lpstr> Prezentace </vt:lpstr>
      <vt:lpstr> Jednání výboru MěO od 13.2.2015 do 31.3.2016 </vt:lpstr>
      <vt:lpstr> Práce v Krajském výboru, Okresním výboru, Volebním štábu  </vt:lpstr>
      <vt:lpstr>   Radnice a zastupitelstvo   </vt:lpstr>
      <vt:lpstr>   Výbory a komise zřízené při zastupitelstvu a radě města   </vt:lpstr>
      <vt:lpstr>    Rekonstrukce okresní kanceláře    </vt:lpstr>
      <vt:lpstr>     Struktura členské základny     </vt:lpstr>
      <vt:lpstr>     Struktura členské základny - Patronáty     </vt:lpstr>
      <vt:lpstr>     Struktura členské základny - Patronáty     </vt:lpstr>
      <vt:lpstr>     Struktura členské základny - Patronáty     </vt:lpstr>
      <vt:lpstr>     Struktura členské základny      </vt:lpstr>
      <vt:lpstr>     Přednášky     </vt:lpstr>
      <vt:lpstr>    Přednáška 24.3.2015    </vt:lpstr>
      <vt:lpstr>    Přednáška 24.4.2015    </vt:lpstr>
      <vt:lpstr>    Přednáška 11.9.2015    </vt:lpstr>
      <vt:lpstr>    Přednáška 16.10.2015    </vt:lpstr>
      <vt:lpstr>    Přednáška 26.11.2015    </vt:lpstr>
      <vt:lpstr>    Přednáška 21.1.2016    </vt:lpstr>
      <vt:lpstr>    Přednáška 22.3.2016    </vt:lpstr>
      <vt:lpstr>    Plán činnosti od 7.4. do 31.12. 2016    </vt:lpstr>
      <vt:lpstr>    Přednáška 12.5.2016    </vt:lpstr>
      <vt:lpstr>    Autobusový zájezd 11.6.2016    </vt:lpstr>
      <vt:lpstr>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krupica</dc:creator>
  <cp:lastModifiedBy>krupica</cp:lastModifiedBy>
  <cp:revision>34</cp:revision>
  <cp:lastPrinted>2016-04-07T07:24:38Z</cp:lastPrinted>
  <dcterms:created xsi:type="dcterms:W3CDTF">2016-03-22T12:05:26Z</dcterms:created>
  <dcterms:modified xsi:type="dcterms:W3CDTF">2016-04-08T04:50:07Z</dcterms:modified>
</cp:coreProperties>
</file>